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58" y="22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AD1-C87E-43C2-9FA0-E89D77181D3F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BF8E-1D89-4844-9E7E-535EC87CC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9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AD1-C87E-43C2-9FA0-E89D77181D3F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BF8E-1D89-4844-9E7E-535EC87CC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37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AD1-C87E-43C2-9FA0-E89D77181D3F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BF8E-1D89-4844-9E7E-535EC87CC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93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AD1-C87E-43C2-9FA0-E89D77181D3F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BF8E-1D89-4844-9E7E-535EC87CC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2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AD1-C87E-43C2-9FA0-E89D77181D3F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BF8E-1D89-4844-9E7E-535EC87CC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56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AD1-C87E-43C2-9FA0-E89D77181D3F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BF8E-1D89-4844-9E7E-535EC87CC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864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AD1-C87E-43C2-9FA0-E89D77181D3F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BF8E-1D89-4844-9E7E-535EC87CC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AD1-C87E-43C2-9FA0-E89D77181D3F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BF8E-1D89-4844-9E7E-535EC87CC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77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AD1-C87E-43C2-9FA0-E89D77181D3F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BF8E-1D89-4844-9E7E-535EC87CC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44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AD1-C87E-43C2-9FA0-E89D77181D3F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BF8E-1D89-4844-9E7E-535EC87CC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00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AD1-C87E-43C2-9FA0-E89D77181D3F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BF8E-1D89-4844-9E7E-535EC87CC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7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2AD1-C87E-43C2-9FA0-E89D77181D3F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DBF8E-1D89-4844-9E7E-535EC87CC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73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susarthritis.org/news/2020/march/coronavirus-covid-19-what-is-it-and-where-to-go-for-information/" TargetMode="External"/><Relationship Id="rId2" Type="http://schemas.openxmlformats.org/officeDocument/2006/relationships/hyperlink" Target="https://www.gov.uk/government/publications/guidance-on-shielding-and-protecting-extremely-vulnerable-persons-from-covid-19/guidance-on-shielding-and-protecting-extremely-vulnerable-persons-from-covid-1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2436" y="857634"/>
            <a:ext cx="354605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Have you been taking prednisolone at a dose of 20mg or higher for 4 weeks or more?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871188" y="998022"/>
            <a:ext cx="50405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Yes</a:t>
            </a:r>
            <a:endParaRPr lang="en-GB" sz="1400" dirty="0"/>
          </a:p>
        </p:txBody>
      </p:sp>
      <p:cxnSp>
        <p:nvCxnSpPr>
          <p:cNvPr id="7" name="Straight Arrow Connector 6"/>
          <p:cNvCxnSpPr>
            <a:stCxn id="4" idx="1"/>
            <a:endCxn id="5" idx="3"/>
          </p:cNvCxnSpPr>
          <p:nvPr/>
        </p:nvCxnSpPr>
        <p:spPr>
          <a:xfrm flipH="1">
            <a:off x="1375244" y="1119244"/>
            <a:ext cx="207192" cy="326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70008" y="5239203"/>
            <a:ext cx="171745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Definite High Risk</a:t>
            </a:r>
            <a:endParaRPr lang="en-GB" sz="1400" dirty="0"/>
          </a:p>
        </p:txBody>
      </p:sp>
      <p:cxnSp>
        <p:nvCxnSpPr>
          <p:cNvPr id="10" name="Straight Arrow Connector 9"/>
          <p:cNvCxnSpPr>
            <a:stCxn id="5" idx="2"/>
          </p:cNvCxnSpPr>
          <p:nvPr/>
        </p:nvCxnSpPr>
        <p:spPr>
          <a:xfrm flipH="1">
            <a:off x="1100492" y="1305799"/>
            <a:ext cx="22724" cy="39548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45945" y="965355"/>
            <a:ext cx="57187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No</a:t>
            </a:r>
            <a:endParaRPr lang="en-GB" sz="1400" dirty="0"/>
          </a:p>
        </p:txBody>
      </p:sp>
      <p:cxnSp>
        <p:nvCxnSpPr>
          <p:cNvPr id="13" name="Straight Arrow Connector 12"/>
          <p:cNvCxnSpPr>
            <a:stCxn id="4" idx="3"/>
          </p:cNvCxnSpPr>
          <p:nvPr/>
        </p:nvCxnSpPr>
        <p:spPr>
          <a:xfrm>
            <a:off x="5128492" y="1119244"/>
            <a:ext cx="17897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28736" y="1521943"/>
            <a:ext cx="408911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Have you been treated with cyclophosphamide either through a drip or by tablet in the last 6 months?</a:t>
            </a:r>
            <a:endParaRPr lang="en-GB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521746" y="1298680"/>
            <a:ext cx="764" cy="2313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56364" y="2541827"/>
            <a:ext cx="50405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Yes</a:t>
            </a:r>
            <a:endParaRPr lang="en-GB" sz="1400" dirty="0"/>
          </a:p>
        </p:txBody>
      </p:sp>
      <p:cxnSp>
        <p:nvCxnSpPr>
          <p:cNvPr id="21" name="Straight Arrow Connector 20"/>
          <p:cNvCxnSpPr>
            <a:stCxn id="14" idx="2"/>
            <a:endCxn id="20" idx="0"/>
          </p:cNvCxnSpPr>
          <p:nvPr/>
        </p:nvCxnSpPr>
        <p:spPr>
          <a:xfrm flipH="1">
            <a:off x="1408392" y="2045163"/>
            <a:ext cx="2264904" cy="4966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0" idx="2"/>
          </p:cNvCxnSpPr>
          <p:nvPr/>
        </p:nvCxnSpPr>
        <p:spPr>
          <a:xfrm>
            <a:off x="1408392" y="2849604"/>
            <a:ext cx="0" cy="24109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708725" y="2178967"/>
            <a:ext cx="56469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No</a:t>
            </a:r>
            <a:endParaRPr lang="en-GB" sz="1400" dirty="0"/>
          </a:p>
        </p:txBody>
      </p:sp>
      <p:cxnSp>
        <p:nvCxnSpPr>
          <p:cNvPr id="32" name="Straight Arrow Connector 31"/>
          <p:cNvCxnSpPr>
            <a:stCxn id="14" idx="2"/>
          </p:cNvCxnSpPr>
          <p:nvPr/>
        </p:nvCxnSpPr>
        <p:spPr>
          <a:xfrm>
            <a:off x="3673296" y="2045163"/>
            <a:ext cx="1340644" cy="1338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05124" y="2760555"/>
            <a:ext cx="446449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Have you been taking prednisolone at a dose of 5mg or higher for the last 4 weeks AND are you taking one or more of the medications in box 1?</a:t>
            </a:r>
            <a:endParaRPr lang="en-GB" sz="1400" dirty="0"/>
          </a:p>
        </p:txBody>
      </p:sp>
      <p:cxnSp>
        <p:nvCxnSpPr>
          <p:cNvPr id="37" name="Straight Arrow Connector 36"/>
          <p:cNvCxnSpPr>
            <a:stCxn id="31" idx="2"/>
          </p:cNvCxnSpPr>
          <p:nvPr/>
        </p:nvCxnSpPr>
        <p:spPr>
          <a:xfrm>
            <a:off x="4991072" y="2486744"/>
            <a:ext cx="0" cy="229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6" idx="2"/>
            <a:endCxn id="43" idx="3"/>
          </p:cNvCxnSpPr>
          <p:nvPr/>
        </p:nvCxnSpPr>
        <p:spPr>
          <a:xfrm flipH="1">
            <a:off x="1964492" y="3499219"/>
            <a:ext cx="2072880" cy="3764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1648744" y="4054304"/>
            <a:ext cx="7120" cy="12062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460436" y="3721806"/>
            <a:ext cx="50405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Yes</a:t>
            </a:r>
            <a:endParaRPr lang="en-GB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4689084" y="3660223"/>
            <a:ext cx="64591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No</a:t>
            </a:r>
            <a:endParaRPr lang="en-GB" sz="1400" dirty="0"/>
          </a:p>
        </p:txBody>
      </p:sp>
      <p:cxnSp>
        <p:nvCxnSpPr>
          <p:cNvPr id="53" name="Straight Arrow Connector 52"/>
          <p:cNvCxnSpPr>
            <a:stCxn id="36" idx="2"/>
            <a:endCxn id="52" idx="0"/>
          </p:cNvCxnSpPr>
          <p:nvPr/>
        </p:nvCxnSpPr>
        <p:spPr>
          <a:xfrm>
            <a:off x="4037372" y="3499219"/>
            <a:ext cx="974668" cy="161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5012040" y="3968000"/>
            <a:ext cx="3800" cy="1621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334766" y="4116609"/>
            <a:ext cx="446449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Are you taking TWO or more medications from box 1 AND do you have any of the conditions in box 2?</a:t>
            </a:r>
            <a:endParaRPr lang="en-GB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1712846" y="4788867"/>
            <a:ext cx="50405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Yes</a:t>
            </a:r>
            <a:endParaRPr lang="en-GB" sz="14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1986156" y="5081373"/>
            <a:ext cx="0" cy="1898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-22104" y="7291748"/>
            <a:ext cx="685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153413" y="5248056"/>
            <a:ext cx="195015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Not Definite High Risk</a:t>
            </a:r>
            <a:endParaRPr lang="en-GB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94556" y="5746044"/>
            <a:ext cx="3168352" cy="1538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Government advise complete self- isolation for at least 12 </a:t>
            </a:r>
            <a:r>
              <a:rPr lang="en-GB" sz="1400" dirty="0"/>
              <a:t>weeks</a:t>
            </a:r>
            <a:r>
              <a:rPr lang="en-GB" sz="1400" dirty="0" smtClean="0"/>
              <a:t>:</a:t>
            </a:r>
          </a:p>
          <a:p>
            <a:pPr algn="ctr"/>
            <a:r>
              <a:rPr lang="en-GB" sz="1100" dirty="0" smtClean="0">
                <a:hlinkClick r:id="rId2"/>
              </a:rPr>
              <a:t>https</a:t>
            </a:r>
            <a:r>
              <a:rPr lang="en-GB" sz="1100" dirty="0">
                <a:hlinkClick r:id="rId2"/>
              </a:rPr>
              <a:t>://</a:t>
            </a:r>
            <a:r>
              <a:rPr lang="en-GB" sz="1100" dirty="0" smtClean="0">
                <a:hlinkClick r:id="rId2"/>
              </a:rPr>
              <a:t>www.gov.uk/government/publications/guidance-on-shielding-and-protecting-extremely-vulnerable-persons-from-covid-19/guidance-on-shielding-and-protecting-extremely-vulnerable-persons-from-covid-19</a:t>
            </a:r>
            <a:endParaRPr lang="en-GB" sz="1100" dirty="0" smtClean="0"/>
          </a:p>
          <a:p>
            <a:pPr algn="ctr"/>
            <a:endParaRPr lang="en-GB" sz="800" dirty="0" smtClean="0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1559104" y="5546980"/>
            <a:ext cx="0" cy="1898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60" idx="2"/>
            <a:endCxn id="62" idx="3"/>
          </p:cNvCxnSpPr>
          <p:nvPr/>
        </p:nvCxnSpPr>
        <p:spPr>
          <a:xfrm flipH="1">
            <a:off x="2216902" y="4639829"/>
            <a:ext cx="2350112" cy="3029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340257" y="5724759"/>
            <a:ext cx="3482097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Complete isolation not mandatory but many patients still at higher risk than general population. Strict social distancing guidance strongly recommended:</a:t>
            </a:r>
          </a:p>
          <a:p>
            <a:pPr algn="ctr"/>
            <a:r>
              <a:rPr lang="en-GB" sz="1100" dirty="0" smtClean="0">
                <a:hlinkClick r:id="rId3"/>
              </a:rPr>
              <a:t>https</a:t>
            </a:r>
            <a:r>
              <a:rPr lang="en-GB" sz="1100" dirty="0">
                <a:hlinkClick r:id="rId3"/>
              </a:rPr>
              <a:t>://www.versusarthritis.org/news/2020/march/coronavirus-covid-19-what-is-it-and-where-to-go-for-information</a:t>
            </a:r>
            <a:r>
              <a:rPr lang="en-GB" sz="1100" dirty="0" smtClean="0">
                <a:hlinkClick r:id="rId3"/>
              </a:rPr>
              <a:t>/</a:t>
            </a:r>
            <a:endParaRPr lang="en-GB" sz="1100" dirty="0" smtClean="0"/>
          </a:p>
          <a:p>
            <a:pPr algn="ctr"/>
            <a:endParaRPr lang="en-GB" sz="800" dirty="0" smtClean="0"/>
          </a:p>
        </p:txBody>
      </p:sp>
      <p:cxnSp>
        <p:nvCxnSpPr>
          <p:cNvPr id="96" name="Straight Arrow Connector 95"/>
          <p:cNvCxnSpPr>
            <a:stCxn id="73" idx="2"/>
          </p:cNvCxnSpPr>
          <p:nvPr/>
        </p:nvCxnSpPr>
        <p:spPr>
          <a:xfrm>
            <a:off x="5128492" y="5555833"/>
            <a:ext cx="0" cy="1685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17808" y="7596336"/>
            <a:ext cx="316835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Azathioprine, </a:t>
            </a:r>
            <a:r>
              <a:rPr lang="en-GB" sz="1000" dirty="0" err="1" smtClean="0"/>
              <a:t>Leflunomide</a:t>
            </a:r>
            <a:r>
              <a:rPr lang="en-GB" sz="1000" dirty="0" smtClean="0"/>
              <a:t>, Methotrexate, Mycophenolate, </a:t>
            </a:r>
            <a:r>
              <a:rPr lang="en-GB" sz="1000" dirty="0" err="1"/>
              <a:t>C</a:t>
            </a:r>
            <a:r>
              <a:rPr lang="en-GB" sz="1000" dirty="0" err="1" smtClean="0"/>
              <a:t>iclosporin</a:t>
            </a:r>
            <a:r>
              <a:rPr lang="en-GB" sz="1000" dirty="0" smtClean="0"/>
              <a:t>, Tacrolimus, </a:t>
            </a:r>
            <a:r>
              <a:rPr lang="en-GB" sz="1000" dirty="0" err="1"/>
              <a:t>S</a:t>
            </a:r>
            <a:r>
              <a:rPr lang="en-GB" sz="1000" dirty="0" err="1" smtClean="0"/>
              <a:t>irolimus</a:t>
            </a:r>
            <a:r>
              <a:rPr lang="en-GB" sz="1000" dirty="0" smtClean="0"/>
              <a:t>, Rituximab within last 12 months; all anti-TNF drugs (</a:t>
            </a:r>
            <a:r>
              <a:rPr lang="en-GB" sz="1000" dirty="0" err="1" smtClean="0"/>
              <a:t>etanercept</a:t>
            </a:r>
            <a:r>
              <a:rPr lang="en-GB" sz="1000" dirty="0" smtClean="0"/>
              <a:t>, adalimumab, infliximab, </a:t>
            </a:r>
            <a:r>
              <a:rPr lang="en-GB" sz="1000" dirty="0" err="1" smtClean="0"/>
              <a:t>golimumab</a:t>
            </a:r>
            <a:r>
              <a:rPr lang="en-GB" sz="1000" dirty="0" smtClean="0"/>
              <a:t>, </a:t>
            </a:r>
            <a:r>
              <a:rPr lang="en-GB" sz="1000" dirty="0" err="1" smtClean="0"/>
              <a:t>certolizumab</a:t>
            </a:r>
            <a:r>
              <a:rPr lang="en-GB" sz="1000" dirty="0" smtClean="0"/>
              <a:t> and biosimilar variants of all of these); </a:t>
            </a:r>
            <a:r>
              <a:rPr lang="en-GB" sz="1000" dirty="0" err="1" smtClean="0"/>
              <a:t>Tociluzimab</a:t>
            </a:r>
            <a:r>
              <a:rPr lang="en-GB" sz="1000" dirty="0" smtClean="0"/>
              <a:t>; </a:t>
            </a:r>
            <a:r>
              <a:rPr lang="en-GB" sz="1000" dirty="0" err="1" smtClean="0"/>
              <a:t>Abatacept</a:t>
            </a:r>
            <a:r>
              <a:rPr lang="en-GB" sz="1000" dirty="0" smtClean="0"/>
              <a:t>; </a:t>
            </a:r>
            <a:r>
              <a:rPr lang="en-GB" sz="1000" dirty="0" err="1" smtClean="0"/>
              <a:t>Belimumab</a:t>
            </a:r>
            <a:r>
              <a:rPr lang="en-GB" sz="1000" dirty="0" smtClean="0"/>
              <a:t>; </a:t>
            </a:r>
            <a:r>
              <a:rPr lang="en-GB" sz="1000" dirty="0" err="1" smtClean="0"/>
              <a:t>Anakinra</a:t>
            </a:r>
            <a:r>
              <a:rPr lang="en-GB" sz="1000" dirty="0" smtClean="0"/>
              <a:t>; </a:t>
            </a:r>
            <a:r>
              <a:rPr lang="en-GB" sz="1000" dirty="0" err="1" smtClean="0"/>
              <a:t>Seukinumab</a:t>
            </a:r>
            <a:r>
              <a:rPr lang="en-GB" sz="1000" dirty="0" smtClean="0"/>
              <a:t>; </a:t>
            </a:r>
            <a:r>
              <a:rPr lang="en-GB" sz="1000" dirty="0" err="1" smtClean="0"/>
              <a:t>Ixekizumab</a:t>
            </a:r>
            <a:r>
              <a:rPr lang="en-GB" sz="1000" dirty="0" smtClean="0"/>
              <a:t>; </a:t>
            </a:r>
            <a:r>
              <a:rPr lang="en-GB" sz="1000" dirty="0" err="1" smtClean="0"/>
              <a:t>Ustekinumab</a:t>
            </a:r>
            <a:r>
              <a:rPr lang="en-GB" sz="1000" dirty="0" smtClean="0"/>
              <a:t>; </a:t>
            </a:r>
            <a:r>
              <a:rPr lang="en-GB" sz="1000" dirty="0" err="1" smtClean="0"/>
              <a:t>Sarilumumab</a:t>
            </a:r>
            <a:r>
              <a:rPr lang="en-GB" sz="1000" dirty="0" smtClean="0"/>
              <a:t>; </a:t>
            </a:r>
            <a:r>
              <a:rPr lang="en-GB" sz="1000" dirty="0" err="1"/>
              <a:t>C</a:t>
            </a:r>
            <a:r>
              <a:rPr lang="en-GB" sz="1000" dirty="0" err="1" smtClean="0"/>
              <a:t>anakinumab</a:t>
            </a:r>
            <a:r>
              <a:rPr lang="en-GB" sz="1000" dirty="0" smtClean="0"/>
              <a:t>, all JAK inhibitors – </a:t>
            </a:r>
            <a:r>
              <a:rPr lang="en-GB" sz="1000" dirty="0" err="1"/>
              <a:t>B</a:t>
            </a:r>
            <a:r>
              <a:rPr lang="en-GB" sz="1000" dirty="0" err="1" smtClean="0"/>
              <a:t>aracitinib</a:t>
            </a:r>
            <a:r>
              <a:rPr lang="en-GB" sz="1000" dirty="0" smtClean="0"/>
              <a:t>, </a:t>
            </a:r>
            <a:r>
              <a:rPr lang="en-GB" sz="1000" dirty="0" err="1"/>
              <a:t>T</a:t>
            </a:r>
            <a:r>
              <a:rPr lang="en-GB" sz="1000" dirty="0" err="1" smtClean="0"/>
              <a:t>ofacitinib</a:t>
            </a:r>
            <a:r>
              <a:rPr lang="en-GB" sz="1000" dirty="0" smtClean="0"/>
              <a:t>, </a:t>
            </a:r>
            <a:r>
              <a:rPr lang="en-GB" sz="1000" dirty="0" err="1" smtClean="0"/>
              <a:t>Upadacitinib</a:t>
            </a:r>
            <a:endParaRPr lang="en-GB" sz="1000" dirty="0" smtClean="0"/>
          </a:p>
        </p:txBody>
      </p:sp>
      <p:sp>
        <p:nvSpPr>
          <p:cNvPr id="117" name="TextBox 116"/>
          <p:cNvSpPr txBox="1"/>
          <p:nvPr/>
        </p:nvSpPr>
        <p:spPr>
          <a:xfrm>
            <a:off x="1133560" y="7248068"/>
            <a:ext cx="69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Box 1</a:t>
            </a:r>
            <a:endParaRPr lang="en-GB" dirty="0"/>
          </a:p>
        </p:txBody>
      </p:sp>
      <p:sp>
        <p:nvSpPr>
          <p:cNvPr id="118" name="Rectangle 117"/>
          <p:cNvSpPr/>
          <p:nvPr/>
        </p:nvSpPr>
        <p:spPr>
          <a:xfrm>
            <a:off x="4611125" y="7276762"/>
            <a:ext cx="696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Box 2</a:t>
            </a:r>
            <a:endParaRPr lang="en-GB" dirty="0"/>
          </a:p>
        </p:txBody>
      </p:sp>
      <p:sp>
        <p:nvSpPr>
          <p:cNvPr id="119" name="TextBox 118"/>
          <p:cNvSpPr txBox="1"/>
          <p:nvPr/>
        </p:nvSpPr>
        <p:spPr>
          <a:xfrm>
            <a:off x="3406896" y="7617400"/>
            <a:ext cx="316835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Age more than 70</a:t>
            </a:r>
          </a:p>
          <a:p>
            <a:r>
              <a:rPr lang="en-GB" sz="1000" dirty="0" smtClean="0"/>
              <a:t>Diabetes Mellitus “diabetes”</a:t>
            </a:r>
          </a:p>
          <a:p>
            <a:r>
              <a:rPr lang="en-GB" sz="1000" dirty="0" smtClean="0"/>
              <a:t>Any pre-existing lung disease (including asthma, COPD, interstitial lung disease)</a:t>
            </a:r>
          </a:p>
          <a:p>
            <a:r>
              <a:rPr lang="en-GB" sz="1000" dirty="0" smtClean="0"/>
              <a:t>Renal impairment “kidney impairment”</a:t>
            </a:r>
          </a:p>
          <a:p>
            <a:r>
              <a:rPr lang="en-GB" sz="1000" dirty="0" smtClean="0"/>
              <a:t>Any history of ischaemic heart disease (including history of angina or “heart attack” or “stents” to heart vessels)</a:t>
            </a:r>
          </a:p>
          <a:p>
            <a:r>
              <a:rPr lang="en-GB" sz="1000" dirty="0" smtClean="0"/>
              <a:t>Any history of high blood pressure (hypertension)</a:t>
            </a:r>
          </a:p>
          <a:p>
            <a:endParaRPr lang="en-GB" sz="1000" dirty="0" smtClean="0"/>
          </a:p>
        </p:txBody>
      </p:sp>
      <p:sp>
        <p:nvSpPr>
          <p:cNvPr id="127" name="TextBox 126"/>
          <p:cNvSpPr txBox="1"/>
          <p:nvPr/>
        </p:nvSpPr>
        <p:spPr>
          <a:xfrm>
            <a:off x="295220" y="97526"/>
            <a:ext cx="648072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Flow chart for identifying rheumatology patients “extremely vulnerable” to Covid</a:t>
            </a:r>
            <a:r>
              <a:rPr lang="en-GB" b="1" dirty="0"/>
              <a:t>-</a:t>
            </a:r>
            <a:r>
              <a:rPr lang="en-GB" b="1" dirty="0" smtClean="0"/>
              <a:t>19. Adapted from BSR guidance 23/03/20 </a:t>
            </a:r>
            <a:endParaRPr lang="en-GB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4550602" y="4801242"/>
            <a:ext cx="114374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No</a:t>
            </a:r>
            <a:endParaRPr lang="en-GB" sz="1400" dirty="0"/>
          </a:p>
        </p:txBody>
      </p:sp>
      <p:cxnSp>
        <p:nvCxnSpPr>
          <p:cNvPr id="159" name="Straight Arrow Connector 158"/>
          <p:cNvCxnSpPr>
            <a:stCxn id="60" idx="2"/>
            <a:endCxn id="134" idx="0"/>
          </p:cNvCxnSpPr>
          <p:nvPr/>
        </p:nvCxnSpPr>
        <p:spPr>
          <a:xfrm>
            <a:off x="4567014" y="4639829"/>
            <a:ext cx="555460" cy="1614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5118674" y="5101312"/>
            <a:ext cx="3800" cy="1621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590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33CCD3914FE4CB1A48831AE12A403" ma:contentTypeVersion="12" ma:contentTypeDescription="Create a new document." ma:contentTypeScope="" ma:versionID="e725f5d60eb572e049601a4afa250b83">
  <xsd:schema xmlns:xsd="http://www.w3.org/2001/XMLSchema" xmlns:xs="http://www.w3.org/2001/XMLSchema" xmlns:p="http://schemas.microsoft.com/office/2006/metadata/properties" xmlns:ns2="b6fee82b-6132-4f47-8e59-ff612c9b92ed" xmlns:ns3="f0e8d011-2c4f-4c60-85ab-dc36d81ef021" targetNamespace="http://schemas.microsoft.com/office/2006/metadata/properties" ma:root="true" ma:fieldsID="24459bbe480804efb4475983c7890239" ns2:_="" ns3:_="">
    <xsd:import namespace="b6fee82b-6132-4f47-8e59-ff612c9b92ed"/>
    <xsd:import namespace="f0e8d011-2c4f-4c60-85ab-dc36d81ef0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ee82b-6132-4f47-8e59-ff612c9b9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e8d011-2c4f-4c60-85ab-dc36d81ef02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25EB78-34A3-470F-B8D4-1026BBBB4AD8}"/>
</file>

<file path=customXml/itemProps2.xml><?xml version="1.0" encoding="utf-8"?>
<ds:datastoreItem xmlns:ds="http://schemas.openxmlformats.org/officeDocument/2006/customXml" ds:itemID="{3A15D964-42B3-4AFC-B1AB-D91DC984E189}"/>
</file>

<file path=customXml/itemProps3.xml><?xml version="1.0" encoding="utf-8"?>
<ds:datastoreItem xmlns:ds="http://schemas.openxmlformats.org/officeDocument/2006/customXml" ds:itemID="{A4C8C6EA-4F69-4151-9784-96A4E4E79147}"/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297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Royal Devon &amp; Exeter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catesm</dc:creator>
  <cp:lastModifiedBy>Alison Endean</cp:lastModifiedBy>
  <cp:revision>17</cp:revision>
  <dcterms:created xsi:type="dcterms:W3CDTF">2020-03-23T10:49:09Z</dcterms:created>
  <dcterms:modified xsi:type="dcterms:W3CDTF">2020-03-25T23:58:28Z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0x0101007C633CCD3914FE4CB1A48831AE12A403</vt:lpwstr>
  </property>
</Properties>
</file>